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8" r:id="rId4"/>
    <p:sldId id="269" r:id="rId5"/>
    <p:sldId id="270" r:id="rId6"/>
    <p:sldId id="271" r:id="rId7"/>
    <p:sldId id="272" r:id="rId8"/>
    <p:sldId id="263" r:id="rId9"/>
    <p:sldId id="264" r:id="rId10"/>
    <p:sldId id="265" r:id="rId11"/>
    <p:sldId id="273" r:id="rId12"/>
    <p:sldId id="274" r:id="rId13"/>
    <p:sldId id="275" r:id="rId14"/>
    <p:sldId id="276" r:id="rId15"/>
    <p:sldId id="277" r:id="rId16"/>
    <p:sldId id="278" r:id="rId17"/>
    <p:sldId id="266" r:id="rId18"/>
    <p:sldId id="259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7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4658D-B3B6-479D-8D78-9DE27D83C07B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2F89E-F270-4F27-901D-B1B57C65F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926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4658D-B3B6-479D-8D78-9DE27D83C07B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2F89E-F270-4F27-901D-B1B57C65F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65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4658D-B3B6-479D-8D78-9DE27D83C07B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2F89E-F270-4F27-901D-B1B57C65F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392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4658D-B3B6-479D-8D78-9DE27D83C07B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2F89E-F270-4F27-901D-B1B57C65F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005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4658D-B3B6-479D-8D78-9DE27D83C07B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2F89E-F270-4F27-901D-B1B57C65F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461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4658D-B3B6-479D-8D78-9DE27D83C07B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2F89E-F270-4F27-901D-B1B57C65F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111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4658D-B3B6-479D-8D78-9DE27D83C07B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2F89E-F270-4F27-901D-B1B57C65F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894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4658D-B3B6-479D-8D78-9DE27D83C07B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2F89E-F270-4F27-901D-B1B57C65F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052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4658D-B3B6-479D-8D78-9DE27D83C07B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2F89E-F270-4F27-901D-B1B57C65F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93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4658D-B3B6-479D-8D78-9DE27D83C07B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2F89E-F270-4F27-901D-B1B57C65F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846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4658D-B3B6-479D-8D78-9DE27D83C07B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2F89E-F270-4F27-901D-B1B57C65F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982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4658D-B3B6-479D-8D78-9DE27D83C07B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2F89E-F270-4F27-901D-B1B57C65F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682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64571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0770" y="0"/>
            <a:ext cx="1708030" cy="124220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САОСП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35502" y="2212802"/>
            <a:ext cx="9161253" cy="16518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№02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Инженерные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изыскания, проектирование и подготовка строительства 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32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64571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Организация проектирования в строительстве</a:t>
            </a:r>
          </a:p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Изыскательские работы</a:t>
            </a:r>
          </a:p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Подготовка строительного производства </a:t>
            </a:r>
          </a:p>
          <a:p>
            <a:pPr algn="just"/>
            <a:endParaRPr lang="ru-RU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используемой литературы: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СНиП 12-01-2004. Организация строительства - М.: ФГУП ЦПП, 2004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СНиП 1.04.03-85. Нормы продолжительности проектирования и строитель­ства. -М:. ЦППМП, 1985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СНиП 1.05.03-87. Нормы задела в жилищном строительстве с учетом ком­плексной застройки. -М.: ЦППМП, 1987.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определению продолжительности комплексной застрой­ки микрорайонов, кварталов в городах и сельских населенных пунктах. — М.:ЦНИИОМ-Ш, 1989.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определения стоимости строительств» и свободных (договорных) пен на строительную продукцию в условиях развития рыночных отношений. —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М.:Госстрой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России, 1997.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СНиП 4.02-91 н СНиП 4.05-91. Сборники сметных норм и расценок на строительные работы.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Параметры, техническая характеристика и исходные данные для определе­ния себестоимости эксплуатации стреловых самоходных кранов, рекомендуемых для монтажа конструкций. - М.: ЦНИИОМТП, 1984.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Справочное пособие к СНиП 3.01.01-85. Разработка проектов организации строительства и проектов производства работ для реконструкции действующих предприятий, зданий и сооружений. — М.: СИ, 1990.</a:t>
            </a:r>
          </a:p>
          <a:p>
            <a:pPr marL="342900" indent="-342900" algn="just">
              <a:buAutoNum type="arabicPeriod"/>
            </a:pP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Дикман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Л.Г. Организация строительного производства. Издание пятое переработанное. Издательство Ассоциация строительных вузов, Москва, 2006 г.</a:t>
            </a:r>
          </a:p>
        </p:txBody>
      </p:sp>
    </p:spTree>
    <p:extLst>
      <p:ext uri="{BB962C8B-B14F-4D97-AF65-F5344CB8AC3E}">
        <p14:creationId xmlns:p14="http://schemas.microsoft.com/office/powerpoint/2010/main" val="226317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проектирования в строительстве 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Архитектурно-строительное проектирование осуществляется путем подготовки проектной документации применительно к объектам капитального строительства и их частям, строящимся, реконструируемым в границах принадлежащего застройщику земельного участка, а также в случаях проведения капитального ремонта объектов капитального строительства, если при его проведении затрагиваются конструктивные и другие характеристики надежности и безопасности таких объектов.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Проектная документация представляет собой документацию, содержащую материалы в текстовой форме и в виде карт (схем) и определяющую архитектурные, функционально-технологические, конструктивные и инженерно-технические решения для обеспечения строительства, реконструкции объектов капитального строительства, их частей, капитального ремонта, если при его проведении затрагиваются конструктивные и другие характеристики надежности и безопасности объектов капитального строительства.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2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64571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проектной документации объектов капитального строительства</a:t>
            </a:r>
          </a:p>
          <a:p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ояснительная записка с исходными данными для архитектурно-строительного проектирования, в том числе с результатами инженерных изысканий, техническими условиями;</a:t>
            </a:r>
          </a:p>
          <a:p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2.С</a:t>
            </a:r>
            <a:r>
              <a:rPr lang="ru-RU" sz="2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хема планировочной организации земельного участка;</a:t>
            </a:r>
          </a:p>
          <a:p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3.А</a:t>
            </a:r>
            <a:r>
              <a:rPr lang="ru-RU" sz="2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рхитектурные решения;</a:t>
            </a:r>
          </a:p>
          <a:p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К</a:t>
            </a:r>
            <a:r>
              <a:rPr lang="ru-RU" sz="2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онструктивные и объемно-планировочные решения;</a:t>
            </a:r>
          </a:p>
          <a:p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ведения об инженерном оборудовании, о сетях инженерно-технического обеспечения, перечень инженерно-технических мероприятий, содержание технологических решений;</a:t>
            </a:r>
          </a:p>
          <a:p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П</a:t>
            </a:r>
            <a:r>
              <a:rPr lang="ru-RU" sz="2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роект организации строительства объектов капитального строительства;</a:t>
            </a:r>
          </a:p>
          <a:p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П</a:t>
            </a:r>
            <a:r>
              <a:rPr lang="ru-RU" sz="2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роект организации работ по сносу или демонтажу объектов капитального строительства, их частей;</a:t>
            </a:r>
          </a:p>
          <a:p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П</a:t>
            </a:r>
            <a:r>
              <a:rPr lang="ru-RU" sz="2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еречень мероприятий по охране окружающей среды;</a:t>
            </a:r>
          </a:p>
          <a:p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П</a:t>
            </a:r>
            <a:r>
              <a:rPr lang="ru-RU" sz="2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еречень мероприятий по обеспечению пожарной безопасности;</a:t>
            </a:r>
          </a:p>
          <a:p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П</a:t>
            </a:r>
            <a:r>
              <a:rPr lang="ru-RU" sz="2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еречень мероприятий по обеспечению доступа инвалидов к объектам;</a:t>
            </a:r>
          </a:p>
          <a:p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С</a:t>
            </a:r>
            <a:r>
              <a:rPr lang="ru-RU" sz="2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на строительство, реконструкцию, капитальный ремонт объектов капитального строительства, финансируемых за счет средств соответствующих бюджетов;</a:t>
            </a:r>
          </a:p>
          <a:p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И</a:t>
            </a:r>
            <a:r>
              <a:rPr lang="ru-RU" sz="2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 документация в случаях, предусмотренных федеральными законами.</a:t>
            </a:r>
            <a:endParaRPr lang="ru-RU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83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64571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-17253"/>
            <a:ext cx="12192000" cy="6940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может осуществляться в одну или две стадии: </a:t>
            </a:r>
          </a:p>
          <a:p>
            <a:pPr algn="ctr">
              <a:spcBef>
                <a:spcPts val="600"/>
              </a:spcBef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- рабочий проект (утверждаемая часть с рабочей документацией) и рабочая документация. 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одностадийном проектировании разрабатывается эскизный или рабочий проект, который является рабочей документацией.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двухстадийном проектировании, применяемом для крупных и сложных объектов строительства, разрабатывается последовательно проект со сводным сметным расчетом стоимости строительства, а затем рабочая документация. 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Эскизный проект – начальная стадия проектирования любого объекта. Он представляет собой концепцию, выбранного решения и содержит достаточную для представления об объекте информацию.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эскизного проекта входят основные архитектурные чертежи: 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поэтажные планы;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план фундамента; 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план кровли;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все фасады и их цветовое решение;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необходимые разрезы;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объемные модели;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генеральный план участка, пояснительная записка с общими данными.</a:t>
            </a:r>
          </a:p>
          <a:p>
            <a:pPr algn="just">
              <a:spcBef>
                <a:spcPts val="60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Эскизный проект является одним из документов для получения разрешения на строительство индивидуальными застройщиками. Эскизный проект является основой для разработки рабочего проекта, а в некоторых случаях – для небольших и несложных построек – по нему может вестись строительство.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26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64571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-64570"/>
            <a:ext cx="12192000" cy="6940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Рабочий проект содержит наиболее полную информацию, необходимую для успешной реализации объектов любой сложности.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основе его лежат архитектурно – планировочные решения эскизного проекта, а также конструктивные чертежами с расчетами. 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рабочего проекта входят: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-инженерные решения по отоплению и вентиляции;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-водоснабжению и канализации; 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электроснабжению, слаботочным сетям, инженерной подготовке участка строительства.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некоторых случаях разрабатываются спецразделы (газоснабжение, охранно-пожарная сигнализация, и др.)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проект содержит спецификации (количественный и качественный перечень материалов и изделий) по всем разделам проекта, что позволяет, при необходимости, составить смету строительства.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При определении стадийности проекта учитывается степень сложности объектов строительства. 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Сложность объекта или комплекса устанавливается в зависимости от: 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наличия составных частей объекта или количества зданий и сооружений, входящих в комплекс;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-принятых архитектурно-планировочных и конструктивных решений, уровня их унификации и типизации; 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разнообразия и распространенности строительных процессов; условий осуществления строительства.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27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92013" y="-7589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-64571"/>
            <a:ext cx="1219200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Принципиальная схема организации проектирования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4460" y="374866"/>
            <a:ext cx="3582844" cy="500332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3851" y="3381155"/>
            <a:ext cx="1754030" cy="498923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часть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995963" y="2353733"/>
            <a:ext cx="2828029" cy="396058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документация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074884" y="2559263"/>
            <a:ext cx="1358292" cy="484745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роект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97643" y="1590774"/>
            <a:ext cx="3357110" cy="435965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на проектирование</a:t>
            </a:r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7384213" y="1053623"/>
            <a:ext cx="3766870" cy="507335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Одностадийное проектирование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54476" y="992265"/>
            <a:ext cx="3707923" cy="498271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Двухстадийное проектирование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995433" y="3381154"/>
            <a:ext cx="1526879" cy="498924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Строительная часть</a:t>
            </a:r>
            <a:endParaRPr lang="ru-RU" sz="14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575762" y="3371094"/>
            <a:ext cx="1417395" cy="510794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Сводная смета</a:t>
            </a:r>
            <a:endParaRPr lang="ru-RU" sz="14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976844" y="3044007"/>
            <a:ext cx="1289737" cy="730142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часть</a:t>
            </a:r>
            <a:endParaRPr lang="ru-RU" sz="14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7358594" y="3044007"/>
            <a:ext cx="1308699" cy="756691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Строительная часть</a:t>
            </a:r>
            <a:endParaRPr lang="ru-RU" sz="14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8759306" y="3044007"/>
            <a:ext cx="1646312" cy="772891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Спецификации</a:t>
            </a:r>
            <a:endParaRPr lang="ru-RU" sz="14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8160589" y="1655276"/>
            <a:ext cx="2351929" cy="438248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Эскизный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endParaRPr lang="ru-RU" sz="1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638356" y="6033123"/>
            <a:ext cx="3595686" cy="685644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</a:t>
            </a:r>
            <a:endParaRPr lang="ru-RU" sz="14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2401019" y="5444634"/>
            <a:ext cx="1833023" cy="531507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Строительная часть и смета</a:t>
            </a:r>
            <a:endParaRPr lang="ru-RU" sz="14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33850" y="5427996"/>
            <a:ext cx="2250529" cy="548145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часть</a:t>
            </a:r>
            <a:endParaRPr lang="ru-RU" sz="14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288326" y="4810978"/>
            <a:ext cx="2773783" cy="560036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документация</a:t>
            </a:r>
            <a:endParaRPr lang="ru-RU" sz="14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8160589" y="5444634"/>
            <a:ext cx="2516555" cy="914400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</a:t>
            </a:r>
            <a:endParaRPr lang="ru-RU" sz="14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2326250" y="4090582"/>
            <a:ext cx="6265834" cy="611426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Экспертиза и утверждение проекта</a:t>
            </a: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10512518" y="3044007"/>
            <a:ext cx="1240426" cy="772891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Сводная смета</a:t>
            </a:r>
            <a:endParaRPr lang="ru-RU" sz="14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1214742" y="2140403"/>
            <a:ext cx="1069638" cy="214364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ТЭО</a:t>
            </a:r>
            <a:endParaRPr 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209019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64571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-64570"/>
            <a:ext cx="12192000" cy="8463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может осуществляться на базе типового или экспериментального проекта. 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Типовой проект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лучший из аналогичных по назначению и основным параметрам проектное решение, утвержденное в соответствующем порядке для многократного применения в строительстве.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Экспериментальное проектирование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опытное проектирование для всесторонней проверки новых решений, которые в будущем могут стать типовыми.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следует путать уникальные проекты с экспериментальными, так как уникальный проект может быть создан на базе типовых решений.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09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64571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.Изыскательские работы</a:t>
            </a:r>
          </a:p>
          <a:p>
            <a:pPr algn="ctr"/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Инженерные изыскания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изучение природных условий и факторов техногенного воздействия в целях рационального и безопасного использования территорий и земельных участков в их пределах, подготовки данных по обоснованию материалов, необходимых для территориального планирования, планировки территории и архитектурно-строительного проектирования;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Инженерные изыскания выполняются для подготовки проектной документации, строительства, реконструкции объектов капитального строительства. Не допускаются подготовка и реализация проектной документации без выполнения соответствующих инженерных изысканий.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работ по инженерным изысканиям, которые оказывают влияние на безопасность объектов капитального строительства, должны выполняться только лицами, имеющими выданные саморегулируемой организацией свидетельства о допуске к таким видам работ.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виды работ по инженерным изысканиям могут выполняться любыми физическими или юридическими лицами.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3299" y="736121"/>
            <a:ext cx="3229154" cy="914400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Инженерные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80407" y="736121"/>
            <a:ext cx="3255034" cy="914400"/>
          </a:xfrm>
          <a:prstGeom prst="rect">
            <a:avLst/>
          </a:prstGeom>
          <a:solidFill>
            <a:srgbClr val="FCE7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3522453" y="370936"/>
            <a:ext cx="1805796" cy="9575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7030528" y="431321"/>
            <a:ext cx="1549879" cy="89714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401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64571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-64570"/>
            <a:ext cx="121920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инженерных изысканий для строительства входят основные виды: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инженерно-геодезические, 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-инженерно-геологические, 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-инженерно-гидрометеорологические, 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-инженерно-экологические изыскания, 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-изыскания грунтовых строительных материалов и источников водоснабжения на базе подземных вод.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инженерным изысканиям для строительства относятся: 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-геотехнический контроль;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-обследование грунтов оснований фундаментов зданий и сооружений; 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-оценка опасности и риска от природных и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техноприродных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процессов; 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-обоснование мероприятий по инженерной защите территорий; 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-локальный мониторинг компонентов окружающей среды;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-геодезические, геологические, гидрогеологические, гидрологические, кадастровые и другие -сопутствующие работы и исследования (наблюдения) в процессе строительства, эксплуатации и ликвидации объектов; 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-научные исследования в процессе инженерных изысканий для строительства предприятий, зданий и сооружений; 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-авторский надзор за использованием изыскательской продукции в процессе строительства в составе -комиссии (рабочей группы); 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-инжиниринговые услуги по организации и проведению инженерных изысканий.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12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64571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 изыскания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анализ, расчет, оценка экономической целесообразности осуществления предлагаемого проекта. ТЭО основано на сопоставительной оценке затрат и результатов, установлении эффективности использования, срока окупаемости вложений. </a:t>
            </a:r>
          </a:p>
          <a:p>
            <a:pPr algn="just"/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Обоснований инвестиций должны содержать: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-анализ конъюнктуры в отрасли, куда предполагается направить инвестиции, оценку социально-экономической ситуации в районе предполагаемого строительства;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-оценку емкости рынка (внутреннего и внешнего) сбыта намечаемой к выпуску продукции;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качеству продукции и тенденции изменения ее конкурентоспособности; предложения по стратегии маркетинга;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оптимальной мощности предприятий и программы выпуска продукции;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необходимых ресурсов, источники их получения;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выбранных технологии и оборудования, строительных и инженерных решений;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-структура управления предприятием, предложения по кадровому составу;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выбранной площадки строительства;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оценку воздействия на окружающую природную среду и комплекс мероприятий по обеспечению выполнения экологических ограничений;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экологических, санитарно-эпидемиологических, социальных и других последствий реализации инвестиционного строительного проекта;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оценку степени риска инвестиций и мероприятий по минимизации возможных потерь;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оценку коммерческой, бюджетной (при необходимости) и экономической эффективности инвестиционного проекта;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план;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и стратегию финансирования.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52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64571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-64571"/>
            <a:ext cx="12192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коммерческой эффективности:</a:t>
            </a:r>
          </a:p>
          <a:p>
            <a:pPr marL="342900" indent="-342900" algn="just">
              <a:buFontTx/>
              <a:buChar char="-"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окупаемости (Ток);</a:t>
            </a:r>
          </a:p>
          <a:p>
            <a:pPr marL="342900" indent="-342900" algn="just">
              <a:buFontTx/>
              <a:buChar char="-"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чистая текущая стоимость (ЧТС);</a:t>
            </a:r>
          </a:p>
          <a:p>
            <a:pPr marL="342900" indent="-342900" algn="just">
              <a:buFontTx/>
              <a:buChar char="-"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рентабельность инвестиций (РИ); </a:t>
            </a:r>
          </a:p>
          <a:p>
            <a:pPr marL="342900" indent="-342900" algn="just">
              <a:buFontTx/>
              <a:buChar char="-"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внутренняя норма рентабельности (ВНР); </a:t>
            </a:r>
          </a:p>
          <a:p>
            <a:pPr marL="342900" indent="-342900" algn="just">
              <a:buFontTx/>
              <a:buChar char="-"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точка безубыточности (ТБ).</a:t>
            </a:r>
          </a:p>
          <a:p>
            <a:pPr marL="342900" indent="-342900" algn="just">
              <a:buFontTx/>
              <a:buChar char="-"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экономической эффективности: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оэффициент дисконтирования;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-ч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истый дисконтированный доход (ЧДД);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-в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нутренняя норма дохода (ВНД);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-и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ндекс доходности (ИД).</a:t>
            </a:r>
          </a:p>
          <a:p>
            <a:pPr algn="just"/>
            <a:endParaRPr lang="ru-RU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сновные показатели бюджетной эффективности:</a:t>
            </a: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-ЧДД бюджета (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ЧДДб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 наличии бюджетных оттоков определение ВНД и ИД бюджета. </a:t>
            </a:r>
          </a:p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предоставления государственных гарантий индекс доходности гарантий (ИДГ)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78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64571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-64571"/>
            <a:ext cx="12192000" cy="6755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Подготовка строительного производства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строительного производства (ПСП)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состоит из общей организационно-технической подготовки, выполняемой до начала работ на строительной площадке, и подготовки к строительству объекта, в течении которой производятся вне- и внутриплощадочные работы, связанные с организацией строительной площадки и примыкающей к ней территории, а также планово-экономические мероприятия.</a:t>
            </a:r>
          </a:p>
          <a:p>
            <a:pPr algn="just"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строительного производства в общем объеме строительства любого объекта составляет примерно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14-17%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сметной стоимости,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16-19%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общей трудоемкости 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14-20%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продолжительности строительства здании и сооружений.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внеплощадочным работам относится строительство: </a:t>
            </a:r>
          </a:p>
          <a:p>
            <a:pPr algn="just">
              <a:spcAft>
                <a:spcPts val="60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подъездных путей и причалов;</a:t>
            </a:r>
          </a:p>
          <a:p>
            <a:pPr algn="just"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ЛЭП с трансформаторными подстанциями;</a:t>
            </a:r>
          </a:p>
          <a:p>
            <a:pPr algn="just"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сетей водоснабжения с водозаборными сооружениями;</a:t>
            </a:r>
          </a:p>
          <a:p>
            <a:pPr algn="just"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канализационных коллекторов с очистными сооружениями;</a:t>
            </a:r>
          </a:p>
          <a:p>
            <a:pPr algn="just"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посёлков для строителей;</a:t>
            </a:r>
          </a:p>
          <a:p>
            <a:pPr algn="just"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-сооружения производственной базы;</a:t>
            </a:r>
          </a:p>
          <a:p>
            <a:pPr algn="just"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 связи для управления строительством и др.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55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64571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78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Внутриплощадочные работы предусматривают: </a:t>
            </a:r>
          </a:p>
          <a:p>
            <a:pPr algn="just">
              <a:spcAft>
                <a:spcPts val="60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геодезической разбивочной основы для строительства и прокладки инженерных систем и дорог, </a:t>
            </a:r>
          </a:p>
          <a:p>
            <a:pPr algn="just"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 зданий и сооружений; </a:t>
            </a:r>
          </a:p>
          <a:p>
            <a:pPr algn="just"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освобождение строительной площадки для производства СМР (снос строений, расчистка территории, засыпка котлованов и др.);</a:t>
            </a:r>
          </a:p>
          <a:p>
            <a:pPr algn="just"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планировку территории и искусственное понижение уровня грунтовых вод;</a:t>
            </a:r>
          </a:p>
          <a:p>
            <a:pPr algn="just"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перекладку существующих и прокладку новых инженерных сетей;</a:t>
            </a:r>
          </a:p>
          <a:p>
            <a:pPr algn="just"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постоянных и временных дорог, инвентарных временных ограждений строительной площадки с организацией контрольно-пропускного режима; </a:t>
            </a:r>
          </a:p>
          <a:p>
            <a:pPr algn="just"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мобильных (инвентарных) зданий и сооружений производственного, складского, вспомогательного, бытового и общественного назначения;</a:t>
            </a:r>
          </a:p>
          <a:p>
            <a:pPr algn="just"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складских площадок и помещений для материалов, конструкций и оборудования; </a:t>
            </a:r>
          </a:p>
          <a:p>
            <a:pPr algn="just"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-организацию связи для оперативно-диспетчерского управления производством работ; </a:t>
            </a:r>
          </a:p>
          <a:p>
            <a:pPr algn="just"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строительной площадки противопожарным водоснабжением и инвентарём, освещением и средствами сигнализации;</a:t>
            </a:r>
          </a:p>
          <a:p>
            <a:pPr algn="just"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быть возведены также постоянные здания и сооружения, используемые для нужд строительства, или приспособлены для этих целей существующие;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46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64571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-64571"/>
            <a:ext cx="12192000" cy="7402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Планово-экономические мероприятия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состоят в эффективном решении основных вопросов управления процессом строительства с целью разработки графиков финансирования, поставки материалов, деталей полуфабрикатов, а также трудовых ресурсов.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достижения поставленной цели при подготовки строительного производства используют моделирование организационно-технологических процессов.</a:t>
            </a: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Применяемые в строительстве организационно-технологические методы и модели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етевые;</a:t>
            </a:r>
          </a:p>
          <a:p>
            <a:pPr algn="just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оточные;</a:t>
            </a:r>
          </a:p>
          <a:p>
            <a:pPr algn="just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-б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алансовые;</a:t>
            </a:r>
          </a:p>
          <a:p>
            <a:pPr algn="just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-и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митационные.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Сетевые модели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Метод моделирования возведения зданий и сооружений с использованием сетевых моделей предполагает, что каждая работа, включаемая в модель, имеет конкретное содержание, точный физический объем и выполняется в заданной технологической и организационной последовательности. Работы по строительству объекта упорядочиваются в сетевой модели по определенным правилам.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Сетевой график</a:t>
            </a: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3558394" y="5503653"/>
            <a:ext cx="4653951" cy="1217060"/>
            <a:chOff x="2061" y="8663"/>
            <a:chExt cx="8820" cy="3444"/>
          </a:xfrm>
        </p:grpSpPr>
        <p:sp>
          <p:nvSpPr>
            <p:cNvPr id="6" name="Oval 21"/>
            <p:cNvSpPr>
              <a:spLocks noChangeArrowheads="1"/>
            </p:cNvSpPr>
            <p:nvPr/>
          </p:nvSpPr>
          <p:spPr bwMode="auto">
            <a:xfrm>
              <a:off x="2061" y="9923"/>
              <a:ext cx="900" cy="924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1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Oval 20"/>
            <p:cNvSpPr>
              <a:spLocks noChangeArrowheads="1"/>
            </p:cNvSpPr>
            <p:nvPr/>
          </p:nvSpPr>
          <p:spPr bwMode="auto">
            <a:xfrm>
              <a:off x="4401" y="9923"/>
              <a:ext cx="900" cy="924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4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Line 19"/>
            <p:cNvSpPr>
              <a:spLocks noChangeShapeType="1"/>
            </p:cNvSpPr>
            <p:nvPr/>
          </p:nvSpPr>
          <p:spPr bwMode="auto">
            <a:xfrm>
              <a:off x="2961" y="10283"/>
              <a:ext cx="1448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Oval 18"/>
            <p:cNvSpPr>
              <a:spLocks noChangeArrowheads="1"/>
            </p:cNvSpPr>
            <p:nvPr/>
          </p:nvSpPr>
          <p:spPr bwMode="auto">
            <a:xfrm>
              <a:off x="7461" y="9923"/>
              <a:ext cx="900" cy="924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6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Oval 17"/>
            <p:cNvSpPr>
              <a:spLocks noChangeArrowheads="1"/>
            </p:cNvSpPr>
            <p:nvPr/>
          </p:nvSpPr>
          <p:spPr bwMode="auto">
            <a:xfrm>
              <a:off x="9981" y="9923"/>
              <a:ext cx="900" cy="924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7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Line 16"/>
            <p:cNvSpPr>
              <a:spLocks noChangeShapeType="1"/>
            </p:cNvSpPr>
            <p:nvPr/>
          </p:nvSpPr>
          <p:spPr bwMode="auto">
            <a:xfrm flipV="1">
              <a:off x="8361" y="10275"/>
              <a:ext cx="1620" cy="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Line 15"/>
            <p:cNvSpPr>
              <a:spLocks noChangeShapeType="1"/>
            </p:cNvSpPr>
            <p:nvPr/>
          </p:nvSpPr>
          <p:spPr bwMode="auto">
            <a:xfrm>
              <a:off x="5301" y="10283"/>
              <a:ext cx="2259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Oval 14"/>
            <p:cNvSpPr>
              <a:spLocks noChangeArrowheads="1"/>
            </p:cNvSpPr>
            <p:nvPr/>
          </p:nvSpPr>
          <p:spPr bwMode="auto">
            <a:xfrm>
              <a:off x="4401" y="8663"/>
              <a:ext cx="900" cy="924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2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781" y="9023"/>
              <a:ext cx="1628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Oval 12"/>
            <p:cNvSpPr>
              <a:spLocks noChangeArrowheads="1"/>
            </p:cNvSpPr>
            <p:nvPr/>
          </p:nvSpPr>
          <p:spPr bwMode="auto">
            <a:xfrm>
              <a:off x="7461" y="8663"/>
              <a:ext cx="900" cy="924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3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>
              <a:off x="9621" y="9023"/>
              <a:ext cx="905" cy="91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Line 10"/>
            <p:cNvSpPr>
              <a:spLocks noChangeShapeType="1"/>
            </p:cNvSpPr>
            <p:nvPr/>
          </p:nvSpPr>
          <p:spPr bwMode="auto">
            <a:xfrm>
              <a:off x="5301" y="9023"/>
              <a:ext cx="216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Line 9"/>
            <p:cNvSpPr>
              <a:spLocks noChangeShapeType="1"/>
            </p:cNvSpPr>
            <p:nvPr/>
          </p:nvSpPr>
          <p:spPr bwMode="auto">
            <a:xfrm>
              <a:off x="8361" y="9023"/>
              <a:ext cx="126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Line 8"/>
            <p:cNvSpPr>
              <a:spLocks noChangeShapeType="1"/>
            </p:cNvSpPr>
            <p:nvPr/>
          </p:nvSpPr>
          <p:spPr bwMode="auto">
            <a:xfrm flipV="1">
              <a:off x="2421" y="9023"/>
              <a:ext cx="360" cy="9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Oval 7"/>
            <p:cNvSpPr>
              <a:spLocks noChangeArrowheads="1"/>
            </p:cNvSpPr>
            <p:nvPr/>
          </p:nvSpPr>
          <p:spPr bwMode="auto">
            <a:xfrm>
              <a:off x="5661" y="11183"/>
              <a:ext cx="900" cy="924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5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Line 6"/>
            <p:cNvSpPr>
              <a:spLocks noChangeShapeType="1"/>
            </p:cNvSpPr>
            <p:nvPr/>
          </p:nvSpPr>
          <p:spPr bwMode="auto">
            <a:xfrm>
              <a:off x="3321" y="11723"/>
              <a:ext cx="2441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Line 5"/>
            <p:cNvSpPr>
              <a:spLocks noChangeShapeType="1"/>
            </p:cNvSpPr>
            <p:nvPr/>
          </p:nvSpPr>
          <p:spPr bwMode="auto">
            <a:xfrm flipV="1">
              <a:off x="8901" y="10815"/>
              <a:ext cx="1440" cy="90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Line 4"/>
            <p:cNvSpPr>
              <a:spLocks noChangeShapeType="1"/>
            </p:cNvSpPr>
            <p:nvPr/>
          </p:nvSpPr>
          <p:spPr bwMode="auto">
            <a:xfrm>
              <a:off x="6561" y="11723"/>
              <a:ext cx="234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Line 3"/>
            <p:cNvSpPr>
              <a:spLocks noChangeShapeType="1"/>
            </p:cNvSpPr>
            <p:nvPr/>
          </p:nvSpPr>
          <p:spPr bwMode="auto">
            <a:xfrm>
              <a:off x="2601" y="10823"/>
              <a:ext cx="720" cy="9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Line 2"/>
            <p:cNvSpPr>
              <a:spLocks noChangeShapeType="1"/>
            </p:cNvSpPr>
            <p:nvPr/>
          </p:nvSpPr>
          <p:spPr bwMode="auto">
            <a:xfrm flipV="1">
              <a:off x="6381" y="10643"/>
              <a:ext cx="1080" cy="55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59087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Rectangle 22"/>
          <p:cNvSpPr>
            <a:spLocks noChangeArrowheads="1"/>
          </p:cNvSpPr>
          <p:nvPr/>
        </p:nvSpPr>
        <p:spPr bwMode="auto">
          <a:xfrm>
            <a:off x="0" y="101791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0" y="0"/>
            <a:ext cx="12192000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Поточные методы и модели.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Сущность поточного метода возведения зданий и сооружений заключается в расчленении производственного процесса на составляющие элементы для последующей их взаимной увязки.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принципом поточного метода являются непрерывность и равномерность процесса, а также соответствующие расчетам параметры потока (ритм потока, шаг, мощность потока и др.).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графического отображения потоков используются линейные календарные графики и циклограммы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Календарный график                                                                  Циклограмма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057" t="24248" r="13396" b="9639"/>
          <a:stretch/>
        </p:blipFill>
        <p:spPr>
          <a:xfrm>
            <a:off x="207033" y="3117170"/>
            <a:ext cx="5469147" cy="37903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4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151" t="21396" r="16113" b="7962"/>
          <a:stretch/>
        </p:blipFill>
        <p:spPr>
          <a:xfrm>
            <a:off x="6096000" y="3135940"/>
            <a:ext cx="5814202" cy="379032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6742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64571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-64571"/>
            <a:ext cx="12192000" cy="681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Балансовые методы и модели 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Применяются при решении задач планирования материально-технического снабжения.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Балансовая модель базируется на сопоставлении наличия ресурсов (материальных, трудовых, финансовых) и потребность в них.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Балансовый метод заключается в определении, количественном измерении и сопоставлении показателей, характеризующих потребности объектов строительства, с аналогичными показателями источников получения ресурсов.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Имитационное моделирование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Применяется для поиска рациональных вариантов организации строительства.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позволяет следить за ходом реального процесса в любой промежуток времени и производить соответствующие изменения.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имитационного метода и моделей позволяет оценить минимально и максимально возможные сроки окончания строительства, сроки начала и окончания строительства и др.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59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121024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12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717</Words>
  <Application>Microsoft Office PowerPoint</Application>
  <PresentationFormat>Широкоэкранный</PresentationFormat>
  <Paragraphs>236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User</cp:lastModifiedBy>
  <cp:revision>13</cp:revision>
  <dcterms:created xsi:type="dcterms:W3CDTF">2022-09-07T03:38:46Z</dcterms:created>
  <dcterms:modified xsi:type="dcterms:W3CDTF">2022-09-15T02:04:19Z</dcterms:modified>
</cp:coreProperties>
</file>